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258" r:id="rId5"/>
    <p:sldId id="267" r:id="rId6"/>
    <p:sldId id="282" r:id="rId7"/>
    <p:sldId id="277" r:id="rId8"/>
    <p:sldId id="278" r:id="rId9"/>
    <p:sldId id="269" r:id="rId10"/>
    <p:sldId id="279" r:id="rId11"/>
    <p:sldId id="280" r:id="rId12"/>
    <p:sldId id="270" r:id="rId13"/>
    <p:sldId id="271" r:id="rId14"/>
    <p:sldId id="273" r:id="rId15"/>
    <p:sldId id="281" r:id="rId16"/>
    <p:sldId id="274" r:id="rId17"/>
    <p:sldId id="275" r:id="rId18"/>
    <p:sldId id="283" r:id="rId19"/>
    <p:sldId id="284" r:id="rId20"/>
    <p:sldId id="286" r:id="rId21"/>
    <p:sldId id="285" r:id="rId22"/>
  </p:sldIdLst>
  <p:sldSz cx="9144000" cy="6858000" type="screen4x3"/>
  <p:notesSz cx="6734175" cy="98631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2F"/>
    <a:srgbClr val="0060A9"/>
    <a:srgbClr val="0095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75" autoAdjust="0"/>
  </p:normalViewPr>
  <p:slideViewPr>
    <p:cSldViewPr>
      <p:cViewPr varScale="1">
        <p:scale>
          <a:sx n="84" d="100"/>
          <a:sy n="84" d="100"/>
        </p:scale>
        <p:origin x="1277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43" cy="4948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14474" y="0"/>
            <a:ext cx="2918143" cy="4948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FCC01-263D-47F8-ACB1-EE0E79BC3707}" type="datetimeFigureOut">
              <a:rPr lang="nb-NO" smtClean="0"/>
              <a:t>23.09.2017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38650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3418" y="4746635"/>
            <a:ext cx="5387340" cy="38836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68270"/>
            <a:ext cx="2918143" cy="4948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14474" y="9368270"/>
            <a:ext cx="2918143" cy="4948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3BD29-3C46-4FC3-A561-FB55B6AEDC3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8573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4B232-17AB-4C32-85C3-156541C5C2C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13B20-2F60-45C5-9874-A7B971E1536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39392-B355-4581-A0F0-FFE6D511337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8271A-4387-4737-89BF-4BF87FFB36F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8F6F3-8E0A-446E-BF6A-FE3E4B06D63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84832-88C3-4087-A050-17E5053BEC0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1ADF5-6252-47C0-9191-400B5348595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C592D-256E-4341-923A-D93D03B7A04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B5B5A-46A0-445B-A679-D52DE6A944C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DA196-28CA-4560-960B-0068DEAE9ED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62693-C858-4A6A-9A97-DFED61D41BC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EF24C8C-82E2-4BBD-A444-5F618C73AEE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1885548" y="476672"/>
            <a:ext cx="5254580" cy="79406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hangingPunct="0"/>
            <a:endParaRPr lang="nb-NO" sz="3200" b="1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lang="nb-NO" sz="24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Å HA ET FRIVILLIG LEDERVERV</a:t>
            </a:r>
            <a:br>
              <a:rPr lang="nb-NO" sz="24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I EN IDEEL VIRKSOMHET</a:t>
            </a:r>
          </a:p>
          <a:p>
            <a:pPr algn="ctr" eaLnBrk="0" hangingPunct="0"/>
            <a:endParaRPr lang="nb-NO" sz="2400" b="1" i="1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lang="nb-NO" sz="2400" b="1" i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ROLLEFORSTÅELSE OG MANDAT</a:t>
            </a:r>
          </a:p>
          <a:p>
            <a:pPr algn="ctr" eaLnBrk="0" hangingPunct="0"/>
            <a:r>
              <a:rPr lang="nb-NO" sz="2400" b="1" i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PLIKTER OG ANSVAR</a:t>
            </a:r>
          </a:p>
          <a:p>
            <a:pPr algn="ctr" eaLnBrk="0" hangingPunct="0"/>
            <a:endParaRPr lang="nb-NO" sz="2000" b="1" i="1" dirty="0">
              <a:solidFill>
                <a:srgbClr val="00B050"/>
              </a:solidFill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0" hangingPunct="0"/>
            <a:br>
              <a:rPr lang="nb-NO" sz="2000" b="1" i="1" dirty="0">
                <a:solidFill>
                  <a:srgbClr val="00B05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000" b="1" i="1" dirty="0">
                <a:solidFill>
                  <a:srgbClr val="00682F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NORSK FORSTERHJEMSFORENING</a:t>
            </a:r>
          </a:p>
          <a:p>
            <a:pPr algn="ctr" eaLnBrk="0" hangingPunct="0"/>
            <a:endParaRPr lang="nb-NO" sz="3200" b="1" i="1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lang="nb-NO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SANDVIKA 23. SEPTEMBER 2017</a:t>
            </a:r>
          </a:p>
          <a:p>
            <a:pPr algn="ctr" eaLnBrk="0" hangingPunct="0"/>
            <a:endParaRPr lang="nb-NO" sz="3200" b="1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0" hangingPunct="0"/>
            <a:endParaRPr lang="nb-NO" sz="3200" b="1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lang="nb-NO" sz="20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Ved:</a:t>
            </a:r>
          </a:p>
          <a:p>
            <a:pPr algn="ctr" eaLnBrk="0" hangingPunct="0"/>
            <a:r>
              <a:rPr lang="nb-NO" sz="20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Trond Solvang</a:t>
            </a:r>
          </a:p>
          <a:p>
            <a:pPr algn="ctr" eaLnBrk="0" hangingPunct="0"/>
            <a:br>
              <a:rPr lang="nb-NO" sz="48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b-NO" sz="48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b-NO" sz="4800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915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ett linje 5"/>
          <p:cNvCxnSpPr/>
          <p:nvPr/>
        </p:nvCxnSpPr>
        <p:spPr>
          <a:xfrm>
            <a:off x="1000125" y="857250"/>
            <a:ext cx="7715250" cy="0"/>
          </a:xfrm>
          <a:prstGeom prst="line">
            <a:avLst/>
          </a:prstGeom>
          <a:ln w="38100">
            <a:solidFill>
              <a:srgbClr val="0095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TekstSylinder 7"/>
          <p:cNvSpPr txBox="1">
            <a:spLocks noChangeArrowheads="1"/>
          </p:cNvSpPr>
          <p:nvPr/>
        </p:nvSpPr>
        <p:spPr bwMode="auto">
          <a:xfrm>
            <a:off x="928688" y="285750"/>
            <a:ext cx="77866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nb-NO" sz="2800" b="1" dirty="0">
                <a:solidFill>
                  <a:srgbClr val="1F497D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STYRETS ARBEID (5)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928688" y="1052736"/>
            <a:ext cx="8355172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nb-NO" sz="24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STYRETS ANSVAR I FORHOLD TIL</a:t>
            </a:r>
            <a:br>
              <a:rPr lang="nb-NO" sz="24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STRATEGISKE OG LØPENDE PRIORITERINGER:</a:t>
            </a:r>
            <a:br>
              <a:rPr lang="nb-NO" sz="24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b-NO" sz="2400" b="1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nb-NO" sz="24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Generelt: 	Det viktigste er ikke alltid å gjøre de riktige </a:t>
            </a:r>
            <a:br>
              <a:rPr lang="nb-NO" sz="24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		tingene, men gjøre de riktige tingene</a:t>
            </a:r>
            <a:br>
              <a:rPr lang="nb-NO" sz="24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		i riktig rekkefølge.</a:t>
            </a:r>
            <a:br>
              <a:rPr lang="nb-NO" sz="24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b-NO" sz="2400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eaLnBrk="0" hangingPunct="0">
              <a:buFont typeface="+mj-lt"/>
              <a:buAutoNum type="arabicPeriod"/>
            </a:pP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Å styre handler primært om å prioritere</a:t>
            </a:r>
          </a:p>
          <a:p>
            <a:pPr marL="342900" indent="-342900" eaLnBrk="0" hangingPunct="0">
              <a:buFont typeface="+mj-lt"/>
              <a:buAutoNum type="arabicPeriod"/>
            </a:pP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Det kanskje viktigste styret gjør er å velge bort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aktiviteter og virksomhet.</a:t>
            </a:r>
          </a:p>
          <a:p>
            <a:pPr marL="342900" indent="-342900" eaLnBrk="0" hangingPunct="0">
              <a:buFont typeface="+mj-lt"/>
              <a:buAutoNum type="arabicPeriod"/>
            </a:pP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Viktige å løfte opp særskilte innsatsområder som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alle kjenner til, alle vil sloss for og som er sentralt for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virksomheten.</a:t>
            </a:r>
          </a:p>
          <a:p>
            <a:pPr marL="342900" indent="-342900" eaLnBrk="0" hangingPunct="0">
              <a:buFont typeface="+mj-lt"/>
              <a:buAutoNum type="arabicPeriod"/>
            </a:pP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Viktig å respektere et demokratisk flertall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(prioriteringer kan være smertelige – for noen)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b-NO" sz="2400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10392757" y="382592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4300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ett linje 5"/>
          <p:cNvCxnSpPr/>
          <p:nvPr/>
        </p:nvCxnSpPr>
        <p:spPr>
          <a:xfrm>
            <a:off x="1000125" y="857250"/>
            <a:ext cx="7715250" cy="0"/>
          </a:xfrm>
          <a:prstGeom prst="line">
            <a:avLst/>
          </a:prstGeom>
          <a:ln w="38100">
            <a:solidFill>
              <a:srgbClr val="0095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TekstSylinder 7"/>
          <p:cNvSpPr txBox="1">
            <a:spLocks noChangeArrowheads="1"/>
          </p:cNvSpPr>
          <p:nvPr/>
        </p:nvSpPr>
        <p:spPr bwMode="auto">
          <a:xfrm>
            <a:off x="928688" y="285750"/>
            <a:ext cx="77866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nb-NO" sz="2800" b="1" dirty="0">
                <a:solidFill>
                  <a:srgbClr val="1F497D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HVEM SITTER I STYRET?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942623" y="1196752"/>
            <a:ext cx="799193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nb-NO" sz="24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Styrets sammensetning er viktig</a:t>
            </a:r>
          </a:p>
          <a:p>
            <a:pPr marL="342900" indent="-342900" eaLnBrk="0" hangingPunct="0">
              <a:buFont typeface="+mj-lt"/>
              <a:buAutoNum type="arabicPeriod"/>
            </a:pP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Har vi en «god nok» og «hensiktsmessig nok» 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sammensetning av styret?</a:t>
            </a:r>
          </a:p>
          <a:p>
            <a:pPr eaLnBrk="0" hangingPunct="0"/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	Dersom nei: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	Da bør man gå til «eieren(-e)» / årsmøtet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	og be om å få oppnevne supplerende medlemmer.</a:t>
            </a:r>
          </a:p>
          <a:p>
            <a:pPr eaLnBrk="0" hangingPunct="0"/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Et hvert styre bør ha kompetanse på: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	- Kjernevirksomheten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	- økonomi / regnskap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	- evne til å motivere og engasjere</a:t>
            </a:r>
          </a:p>
          <a:p>
            <a:pPr eaLnBrk="0" hangingPunct="0"/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Men som sagt, aller først: PRIORITERE!</a:t>
            </a:r>
          </a:p>
        </p:txBody>
      </p:sp>
    </p:spTree>
    <p:extLst>
      <p:ext uri="{BB962C8B-B14F-4D97-AF65-F5344CB8AC3E}">
        <p14:creationId xmlns:p14="http://schemas.microsoft.com/office/powerpoint/2010/main" val="403135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ett linje 5"/>
          <p:cNvCxnSpPr/>
          <p:nvPr/>
        </p:nvCxnSpPr>
        <p:spPr>
          <a:xfrm>
            <a:off x="1000125" y="857250"/>
            <a:ext cx="7715250" cy="0"/>
          </a:xfrm>
          <a:prstGeom prst="line">
            <a:avLst/>
          </a:prstGeom>
          <a:ln w="38100">
            <a:solidFill>
              <a:srgbClr val="0095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TekstSylinder 7"/>
          <p:cNvSpPr txBox="1">
            <a:spLocks noChangeArrowheads="1"/>
          </p:cNvSpPr>
          <p:nvPr/>
        </p:nvSpPr>
        <p:spPr bwMode="auto">
          <a:xfrm>
            <a:off x="928688" y="285750"/>
            <a:ext cx="77866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nb-NO" sz="2800" b="1" dirty="0">
                <a:solidFill>
                  <a:srgbClr val="1F497D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REKRUTTERING AV STYREMEDLEMMER: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942623" y="1196752"/>
            <a:ext cx="8129148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nb-NO" sz="24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Hvordan etablere og opprettholde et godt styre?</a:t>
            </a:r>
          </a:p>
          <a:p>
            <a:pPr marL="342900" indent="-342900" eaLnBrk="0" hangingPunct="0">
              <a:buFont typeface="+mj-lt"/>
              <a:buAutoNum type="arabicPeriod"/>
            </a:pP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Forsøke å etablere og respektere valgperiodene.</a:t>
            </a:r>
          </a:p>
          <a:p>
            <a:pPr marL="342900" indent="-342900" eaLnBrk="0" hangingPunct="0">
              <a:buFont typeface="+mj-lt"/>
              <a:buAutoNum type="arabicPeriod"/>
            </a:pP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Etablere og respektere maksimalt antall valgperioder</a:t>
            </a:r>
          </a:p>
          <a:p>
            <a:pPr marL="342900" indent="-342900" eaLnBrk="0" hangingPunct="0">
              <a:buFont typeface="+mj-lt"/>
              <a:buAutoNum type="arabicPeriod"/>
            </a:pP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Bruke tilstrekkelig tid på «å bygge kultur» i styret</a:t>
            </a:r>
          </a:p>
          <a:p>
            <a:pPr marL="342900" indent="-342900" eaLnBrk="0" hangingPunct="0">
              <a:buFont typeface="+mj-lt"/>
              <a:buAutoNum type="arabicPeriod"/>
            </a:pP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Etablere og praktisere «ordning </a:t>
            </a:r>
            <a:r>
              <a:rPr lang="nb-NO" sz="2400" dirty="0" err="1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och</a:t>
            </a: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reda»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- Utsending av innkalling en uke før møtet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- Hva skal det </a:t>
            </a:r>
            <a:r>
              <a:rPr lang="nb-NO" sz="2400" u="sng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informeres</a:t>
            </a: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om, hva skal </a:t>
            </a:r>
            <a:r>
              <a:rPr lang="nb-NO" sz="2400" u="sng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drøftes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 og hvilke saker krever </a:t>
            </a:r>
            <a:r>
              <a:rPr lang="nb-NO" sz="2400" u="sng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vedtak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- Alltid presentere forslag til vedtak</a:t>
            </a:r>
          </a:p>
          <a:p>
            <a:pPr marL="342900" indent="-342900" eaLnBrk="0" hangingPunct="0">
              <a:buFont typeface="+mj-lt"/>
              <a:buAutoNum type="arabicPeriod"/>
            </a:pP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Respektere medlemmenes tid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Ha tydelig definerte tidsrammer for møtene som holdes!</a:t>
            </a:r>
          </a:p>
          <a:p>
            <a:pPr marL="342900" indent="-342900" eaLnBrk="0" hangingPunct="0">
              <a:buFont typeface="+mj-lt"/>
              <a:buAutoNum type="arabicPeriod"/>
            </a:pPr>
            <a:endParaRPr lang="nb-NO" sz="2400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Dessuten bør det vurderes: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    - Styrehonorar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    - Styreansvarsforsikring</a:t>
            </a:r>
          </a:p>
          <a:p>
            <a:pPr marL="342900" indent="-342900" eaLnBrk="0" hangingPunct="0">
              <a:buFont typeface="+mj-lt"/>
              <a:buAutoNum type="arabicPeriod"/>
            </a:pPr>
            <a:endParaRPr lang="nb-NO" sz="2400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10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ett linje 5"/>
          <p:cNvCxnSpPr/>
          <p:nvPr/>
        </p:nvCxnSpPr>
        <p:spPr>
          <a:xfrm>
            <a:off x="1000125" y="857250"/>
            <a:ext cx="7715250" cy="0"/>
          </a:xfrm>
          <a:prstGeom prst="line">
            <a:avLst/>
          </a:prstGeom>
          <a:ln w="38100">
            <a:solidFill>
              <a:srgbClr val="0095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TekstSylinder 7"/>
          <p:cNvSpPr txBox="1">
            <a:spLocks noChangeArrowheads="1"/>
          </p:cNvSpPr>
          <p:nvPr/>
        </p:nvSpPr>
        <p:spPr bwMode="auto">
          <a:xfrm>
            <a:off x="928688" y="285750"/>
            <a:ext cx="77866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nb-NO" sz="2800" b="1" dirty="0">
                <a:solidFill>
                  <a:srgbClr val="1F497D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AVGJØRENDE OM STYRET SKAL LYKKES: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920371" y="908720"/>
            <a:ext cx="8267007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nb-NO" sz="24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Styrets medlemmer må oppleve: </a:t>
            </a:r>
            <a:br>
              <a:rPr lang="nb-NO" sz="24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- å ha det hyggelig (litt skjemt, humor og «tull og tøys»)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- å bli inspirert av virksomhetens egenart og måloppnåelser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- å ha en kultur som åpner for sunne motsetninger</a:t>
            </a:r>
          </a:p>
          <a:p>
            <a:pPr eaLnBrk="0" hangingPunct="0"/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- at det som blir sagt i styrerommet forblir der 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nb-NO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(det er kun protokollen som slipper ut)</a:t>
            </a:r>
            <a:br>
              <a:rPr lang="nb-NO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- å ha tillit fra generalforsamling / årsmøte / eierne</a:t>
            </a:r>
          </a:p>
          <a:p>
            <a:pPr eaLnBrk="0" hangingPunct="0"/>
            <a:endParaRPr lang="nb-NO" sz="2400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nb-NO" sz="24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Valgkomiteens ansvar:</a:t>
            </a:r>
          </a:p>
          <a:p>
            <a:pPr marL="342900" indent="-342900" eaLnBrk="0" hangingPunct="0">
              <a:buFontTx/>
              <a:buChar char="-"/>
            </a:pP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Identifisere virksomhetens behov og utfordringer</a:t>
            </a:r>
          </a:p>
          <a:p>
            <a:pPr marL="342900" indent="-342900" eaLnBrk="0" hangingPunct="0">
              <a:buFontTx/>
              <a:buChar char="-"/>
            </a:pP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Identifisere kompetente og egnede kandidater</a:t>
            </a:r>
          </a:p>
          <a:p>
            <a:pPr marL="342900" indent="-342900" eaLnBrk="0" hangingPunct="0">
              <a:buFontTx/>
              <a:buChar char="-"/>
            </a:pP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Valgkomiteen er </a:t>
            </a:r>
            <a:r>
              <a:rPr lang="nb-NO" sz="24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ikke</a:t>
            </a: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kun et ”postmottak” (må arbeide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aktivt for å søke etter det rette)</a:t>
            </a:r>
          </a:p>
          <a:p>
            <a:pPr marL="342900" indent="-342900" eaLnBrk="0" hangingPunct="0">
              <a:buFontTx/>
              <a:buChar char="-"/>
            </a:pP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Fremsette og innstille på  kandidater som kan utgjøre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et kollegium som vil kunne trygge og videreføre 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virksomheten</a:t>
            </a:r>
          </a:p>
        </p:txBody>
      </p:sp>
    </p:spTree>
    <p:extLst>
      <p:ext uri="{BB962C8B-B14F-4D97-AF65-F5344CB8AC3E}">
        <p14:creationId xmlns:p14="http://schemas.microsoft.com/office/powerpoint/2010/main" val="362981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ett linje 5"/>
          <p:cNvCxnSpPr/>
          <p:nvPr/>
        </p:nvCxnSpPr>
        <p:spPr>
          <a:xfrm>
            <a:off x="1000125" y="857250"/>
            <a:ext cx="7715250" cy="0"/>
          </a:xfrm>
          <a:prstGeom prst="line">
            <a:avLst/>
          </a:prstGeom>
          <a:ln w="38100">
            <a:solidFill>
              <a:srgbClr val="0095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TekstSylinder 7"/>
          <p:cNvSpPr txBox="1">
            <a:spLocks noChangeArrowheads="1"/>
          </p:cNvSpPr>
          <p:nvPr/>
        </p:nvSpPr>
        <p:spPr bwMode="auto">
          <a:xfrm>
            <a:off x="928688" y="285750"/>
            <a:ext cx="79637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nb-NO" sz="2800" b="1" dirty="0">
                <a:solidFill>
                  <a:srgbClr val="1F497D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UTFORDRINGER  / TRUSLER FOR ET STYRE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942623" y="1196752"/>
            <a:ext cx="8078494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nb-NO" sz="24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ROLLEFORSTÅELSEN:</a:t>
            </a:r>
          </a:p>
          <a:p>
            <a:pPr marL="342900" indent="-342900" eaLnBrk="0" hangingPunct="0">
              <a:buFont typeface="Arial"/>
              <a:buChar char="•"/>
            </a:pP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Grunnleggende forståelse av styrets rolle og mandat</a:t>
            </a:r>
          </a:p>
          <a:p>
            <a:pPr marL="342900" indent="-342900" eaLnBrk="0" hangingPunct="0">
              <a:buFont typeface="Arial"/>
              <a:buChar char="•"/>
            </a:pP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Forståelse for styrets rolle vis a vis organisasjonen 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for øvrig</a:t>
            </a:r>
          </a:p>
          <a:p>
            <a:pPr marL="342900" indent="-342900" eaLnBrk="0" hangingPunct="0">
              <a:buFont typeface="Arial"/>
              <a:buChar char="•"/>
            </a:pP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Tydelig forståelse av rollen som medlem av styret lokalt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eller i fylket vis a vis eventuelle ande verv sentralt i org.</a:t>
            </a:r>
          </a:p>
          <a:p>
            <a:pPr marL="342900" indent="-342900" eaLnBrk="0" hangingPunct="0">
              <a:buFont typeface="Arial"/>
              <a:buChar char="•"/>
            </a:pP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Forut for aksept av vervet, ha klarert behovet for tid 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og kapasitet med familie og evt. arbeidsgiver.</a:t>
            </a:r>
          </a:p>
          <a:p>
            <a:pPr marL="342900" indent="-342900" eaLnBrk="0" hangingPunct="0">
              <a:buFont typeface="Arial"/>
              <a:buChar char="•"/>
            </a:pPr>
            <a:endParaRPr lang="nb-NO" sz="2400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eaLnBrk="0" hangingPunct="0">
              <a:buFont typeface="Arial"/>
              <a:buChar char="•"/>
            </a:pPr>
            <a:endParaRPr lang="nb-NO" sz="2400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eaLnBrk="0" hangingPunct="0">
              <a:buFont typeface="Arial"/>
              <a:buChar char="•"/>
            </a:pP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…. aldri være med på å vedta noe eller signere noe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uten å forstå det.</a:t>
            </a:r>
          </a:p>
          <a:p>
            <a:pPr eaLnBrk="0" hangingPunct="0"/>
            <a:endParaRPr lang="nb-NO" sz="2400" b="1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hangingPunct="0"/>
            <a:endParaRPr lang="nb-NO" sz="2400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821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ett linje 5"/>
          <p:cNvCxnSpPr/>
          <p:nvPr/>
        </p:nvCxnSpPr>
        <p:spPr>
          <a:xfrm>
            <a:off x="1000125" y="857250"/>
            <a:ext cx="7715250" cy="0"/>
          </a:xfrm>
          <a:prstGeom prst="line">
            <a:avLst/>
          </a:prstGeom>
          <a:ln w="38100">
            <a:solidFill>
              <a:srgbClr val="0095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TekstSylinder 7"/>
          <p:cNvSpPr txBox="1">
            <a:spLocks noChangeArrowheads="1"/>
          </p:cNvSpPr>
          <p:nvPr/>
        </p:nvSpPr>
        <p:spPr bwMode="auto">
          <a:xfrm>
            <a:off x="928688" y="285750"/>
            <a:ext cx="79637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nb-NO" sz="2800" b="1" dirty="0">
                <a:solidFill>
                  <a:srgbClr val="1F497D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GRUPPEARBEID: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942623" y="1196752"/>
            <a:ext cx="775084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nb-NO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Samtal om minimum 3 av temaene nedenfor:</a:t>
            </a:r>
            <a:br>
              <a:rPr lang="nb-NO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b-NO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eaLnBrk="0" hangingPunct="0">
              <a:buFont typeface="+mj-lt"/>
              <a:buAutoNum type="arabicPeriod"/>
            </a:pPr>
            <a:r>
              <a:rPr lang="nb-NO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Hvordan kan jeg bidra til enda bedre å få frem de sterke sidene  </a:t>
            </a:r>
            <a:br>
              <a:rPr lang="nb-NO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til styrets samtlige medlemmer? (gjøre de andre gode!)</a:t>
            </a:r>
            <a:br>
              <a:rPr lang="nb-NO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b-NO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eaLnBrk="0" hangingPunct="0">
              <a:buFont typeface="+mj-lt"/>
              <a:buAutoNum type="arabicPeriod"/>
            </a:pPr>
            <a:r>
              <a:rPr lang="nb-NO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Hvordan skaper vi en god kultur for delegering og medansvar?</a:t>
            </a:r>
            <a:br>
              <a:rPr lang="nb-NO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b-NO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eaLnBrk="0" hangingPunct="0">
              <a:buFont typeface="+mj-lt"/>
              <a:buAutoNum type="arabicPeriod"/>
            </a:pPr>
            <a:r>
              <a:rPr lang="nb-NO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Hvordan oppfattes og oppleves jeg som leder?</a:t>
            </a:r>
            <a:br>
              <a:rPr lang="nb-NO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b-NO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eaLnBrk="0" hangingPunct="0">
              <a:buFont typeface="+mj-lt"/>
              <a:buAutoNum type="arabicPeriod"/>
            </a:pPr>
            <a:r>
              <a:rPr lang="nb-NO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Får jeg brukt min kompetanse og sterke sider i styret?</a:t>
            </a:r>
            <a:br>
              <a:rPr lang="nb-NO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Eventuelt hva hindrer meg i å gjøre det?</a:t>
            </a:r>
            <a:br>
              <a:rPr lang="nb-NO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b-NO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eaLnBrk="0" hangingPunct="0">
              <a:buFont typeface="+mj-lt"/>
              <a:buAutoNum type="arabicPeriod"/>
            </a:pPr>
            <a:r>
              <a:rPr lang="nb-NO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Er kulturen i styret «raus» og opplever medlemmene det trygt å ta opp </a:t>
            </a:r>
            <a:br>
              <a:rPr lang="nb-NO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kontroversielle og «vanskelige» </a:t>
            </a:r>
            <a:r>
              <a:rPr lang="nb-NO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tema?</a:t>
            </a:r>
            <a:endParaRPr lang="nb-NO" b="1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hangingPunct="0"/>
            <a:endParaRPr lang="nb-NO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90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ett linje 5"/>
          <p:cNvCxnSpPr/>
          <p:nvPr/>
        </p:nvCxnSpPr>
        <p:spPr>
          <a:xfrm>
            <a:off x="1000125" y="857250"/>
            <a:ext cx="7715250" cy="0"/>
          </a:xfrm>
          <a:prstGeom prst="line">
            <a:avLst/>
          </a:prstGeom>
          <a:ln w="38100">
            <a:solidFill>
              <a:srgbClr val="0095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TekstSylinder 7"/>
          <p:cNvSpPr txBox="1">
            <a:spLocks noChangeArrowheads="1"/>
          </p:cNvSpPr>
          <p:nvPr/>
        </p:nvSpPr>
        <p:spPr bwMode="auto">
          <a:xfrm>
            <a:off x="928688" y="285750"/>
            <a:ext cx="79637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nb-NO" sz="2800" b="1" dirty="0">
                <a:solidFill>
                  <a:srgbClr val="1F497D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VEIEN VIDERE: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942623" y="1340768"/>
            <a:ext cx="846981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nb-NO" sz="24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ENGASJEMENT OG MOTIVASJON</a:t>
            </a:r>
            <a:br>
              <a:rPr lang="nb-NO" sz="24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b-NO" sz="2400" b="1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Frivillig virksomhet er tuftet på dugnadsprinsippet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Viktig at flest mulig tar del i hver sine perioder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Viktig å respektere medlemmenes livssituasjon og livsfase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Viktig å etablere respekt for avtaler og gjensidig tillit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Viktig å prioritere «pustehull» og noe tid for slarv…</a:t>
            </a:r>
          </a:p>
          <a:p>
            <a:pPr eaLnBrk="0" hangingPunct="0"/>
            <a:endParaRPr lang="nb-NO" sz="2400" b="1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hangingPunct="0"/>
            <a:endParaRPr lang="nb-NO" sz="2400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125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ett linje 5"/>
          <p:cNvCxnSpPr/>
          <p:nvPr/>
        </p:nvCxnSpPr>
        <p:spPr>
          <a:xfrm>
            <a:off x="1000125" y="857250"/>
            <a:ext cx="7715250" cy="0"/>
          </a:xfrm>
          <a:prstGeom prst="line">
            <a:avLst/>
          </a:prstGeom>
          <a:ln w="38100">
            <a:solidFill>
              <a:srgbClr val="0095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TekstSylinder 7"/>
          <p:cNvSpPr txBox="1">
            <a:spLocks noChangeArrowheads="1"/>
          </p:cNvSpPr>
          <p:nvPr/>
        </p:nvSpPr>
        <p:spPr bwMode="auto">
          <a:xfrm>
            <a:off x="928688" y="285750"/>
            <a:ext cx="79637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nb-NO" sz="2800" b="1" dirty="0">
                <a:solidFill>
                  <a:srgbClr val="1F497D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VEIEN VIDERE: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942623" y="1196752"/>
            <a:ext cx="790075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nb-NO" sz="24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KONTINUITET OG FORNYELSE</a:t>
            </a:r>
            <a:br>
              <a:rPr lang="nb-NO" sz="24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b-NO" sz="2400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Det </a:t>
            </a:r>
            <a:r>
              <a:rPr lang="nb-NO" sz="2400" u="sng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må</a:t>
            </a: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være fornyelse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Viktig at fornyelsen planlegges og skjer kontinuerlig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Viktig at det alltid er lov «å være ny» og stille spørsmål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om «det selvsagte»</a:t>
            </a:r>
          </a:p>
          <a:p>
            <a:pPr eaLnBrk="0" hangingPunct="0"/>
            <a:endParaRPr lang="nb-NO" sz="2400" b="1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hangingPunct="0"/>
            <a:endParaRPr lang="nb-NO" sz="2400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14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ett linje 5"/>
          <p:cNvCxnSpPr/>
          <p:nvPr/>
        </p:nvCxnSpPr>
        <p:spPr>
          <a:xfrm>
            <a:off x="1000125" y="857250"/>
            <a:ext cx="7715250" cy="0"/>
          </a:xfrm>
          <a:prstGeom prst="line">
            <a:avLst/>
          </a:prstGeom>
          <a:ln w="38100">
            <a:solidFill>
              <a:srgbClr val="0095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TekstSylinder 7"/>
          <p:cNvSpPr txBox="1">
            <a:spLocks noChangeArrowheads="1"/>
          </p:cNvSpPr>
          <p:nvPr/>
        </p:nvSpPr>
        <p:spPr bwMode="auto">
          <a:xfrm>
            <a:off x="928688" y="285750"/>
            <a:ext cx="79637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nb-NO" sz="2800" b="1" dirty="0">
                <a:solidFill>
                  <a:srgbClr val="1F497D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VEIEN VIDERE: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942623" y="1196752"/>
            <a:ext cx="810754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nb-NO" sz="24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SELVBILDE OG SELVFORSTÅELSE</a:t>
            </a:r>
            <a:endParaRPr lang="nb-NO" sz="2400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hangingPunct="0"/>
            <a:endParaRPr lang="nb-NO" sz="2400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Viktig at styret ser sin viktighet og betydning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Viktig at eksterne «eksperter» foredrar om kjernesaken 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og gjennom det viser betydningen av det arbeidet 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som gjøres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Viktig med regelmessig «påfyll» av kunnskap 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og inspirasjon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Viktig å være bevisst hvordan vi snakker om 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hverandre og til hverandre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nb-NO" sz="2400" b="1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nb-NO" sz="2400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13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ett linje 5"/>
          <p:cNvCxnSpPr/>
          <p:nvPr/>
        </p:nvCxnSpPr>
        <p:spPr>
          <a:xfrm>
            <a:off x="1000125" y="857250"/>
            <a:ext cx="7715250" cy="0"/>
          </a:xfrm>
          <a:prstGeom prst="line">
            <a:avLst/>
          </a:prstGeom>
          <a:ln w="38100">
            <a:solidFill>
              <a:srgbClr val="0095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TekstSylinder 7"/>
          <p:cNvSpPr txBox="1">
            <a:spLocks noChangeArrowheads="1"/>
          </p:cNvSpPr>
          <p:nvPr/>
        </p:nvSpPr>
        <p:spPr bwMode="auto">
          <a:xfrm>
            <a:off x="928688" y="285750"/>
            <a:ext cx="77866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nb-NO" sz="2800" b="1" dirty="0">
                <a:solidFill>
                  <a:srgbClr val="1F497D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HVA ER ANNONSERT?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1000125" y="1340768"/>
            <a:ext cx="1399316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nb-NO" dirty="0"/>
              <a:t>Påfyll til fylkeslederrollen</a:t>
            </a:r>
          </a:p>
          <a:p>
            <a:pPr eaLnBrk="0" hangingPunct="0"/>
            <a:endParaRPr lang="nb-NO" dirty="0"/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nb-NO" dirty="0"/>
              <a:t>Fylkeslederrollen – hva kjennetegner en god leder? 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nb-NO" dirty="0"/>
              <a:t>Hvilke egenskaper og grep? 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nb-NO" dirty="0"/>
              <a:t>Hva kjennetegner godt styrearbeid? 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nb-NO" dirty="0"/>
              <a:t>Hvordan ivareta deg og din utøvelse av fylkeslederrollen?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nb-NO" dirty="0"/>
              <a:t>Styreansvar, økonomi, omdømme, tillit, taushetsplikt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nb-NO" dirty="0"/>
              <a:t>Hvordan inspirere styremedlemmer til å være aktive bidragsytere?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nb-NO" dirty="0"/>
              <a:t>Hvordan rekruttere slik at nye ledere kan overta?</a:t>
            </a:r>
            <a:endParaRPr lang="nb-NO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20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ett linje 5"/>
          <p:cNvCxnSpPr/>
          <p:nvPr/>
        </p:nvCxnSpPr>
        <p:spPr>
          <a:xfrm>
            <a:off x="1000125" y="857250"/>
            <a:ext cx="7715250" cy="0"/>
          </a:xfrm>
          <a:prstGeom prst="line">
            <a:avLst/>
          </a:prstGeom>
          <a:ln w="38100">
            <a:solidFill>
              <a:srgbClr val="0095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TekstSylinder 7"/>
          <p:cNvSpPr txBox="1">
            <a:spLocks noChangeArrowheads="1"/>
          </p:cNvSpPr>
          <p:nvPr/>
        </p:nvSpPr>
        <p:spPr bwMode="auto">
          <a:xfrm>
            <a:off x="928688" y="285750"/>
            <a:ext cx="77866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nb-NO" sz="2800" b="1" dirty="0">
                <a:solidFill>
                  <a:srgbClr val="1F497D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BAKGRUNNEN MIN: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1000125" y="1052736"/>
            <a:ext cx="13993163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nb-NO" sz="1600" b="1" dirty="0"/>
              <a:t>Stillinger:</a:t>
            </a:r>
          </a:p>
          <a:p>
            <a:r>
              <a:rPr lang="nb-NO" sz="1600" dirty="0"/>
              <a:t>Generalsekretær 		</a:t>
            </a:r>
            <a:r>
              <a:rPr lang="nb-NO" sz="1600" i="1" dirty="0"/>
              <a:t>LHL Astma og allergi</a:t>
            </a:r>
            <a:endParaRPr lang="nb-NO" sz="1600" dirty="0"/>
          </a:p>
          <a:p>
            <a:r>
              <a:rPr lang="nb-NO" sz="1600" dirty="0"/>
              <a:t>Generalsekretær 		</a:t>
            </a:r>
            <a:r>
              <a:rPr lang="nb-NO" sz="1600" i="1" dirty="0"/>
              <a:t>Norges Astma- og Allergiforbund</a:t>
            </a:r>
            <a:endParaRPr lang="nb-NO" sz="1600" dirty="0"/>
          </a:p>
          <a:p>
            <a:r>
              <a:rPr lang="nb-NO" sz="1600" dirty="0"/>
              <a:t>Personlig assistent 		</a:t>
            </a:r>
            <a:r>
              <a:rPr lang="nb-NO" sz="1600" i="1" dirty="0"/>
              <a:t>Olav Thon</a:t>
            </a:r>
            <a:endParaRPr lang="nb-NO" sz="1600" dirty="0"/>
          </a:p>
          <a:p>
            <a:r>
              <a:rPr lang="nb-NO" sz="1600" dirty="0"/>
              <a:t>Administrasjonssjef 		</a:t>
            </a:r>
            <a:r>
              <a:rPr lang="nb-NO" sz="1600" i="1" dirty="0"/>
              <a:t>Thon Holding AS / Olav Thon Gruppen</a:t>
            </a:r>
            <a:endParaRPr lang="nb-NO" sz="1600" dirty="0"/>
          </a:p>
          <a:p>
            <a:r>
              <a:rPr lang="nb-NO" sz="1600" dirty="0"/>
              <a:t>Daglig leder 		</a:t>
            </a:r>
            <a:r>
              <a:rPr lang="nb-NO" sz="1600" i="1" dirty="0"/>
              <a:t>Olav Thons Stiftelse</a:t>
            </a:r>
            <a:endParaRPr lang="nb-NO" sz="1600" dirty="0"/>
          </a:p>
          <a:p>
            <a:r>
              <a:rPr lang="en-US" sz="1600" dirty="0" err="1"/>
              <a:t>Markedssjef</a:t>
            </a:r>
            <a:r>
              <a:rPr lang="en-US" sz="1600" dirty="0"/>
              <a:t> 		</a:t>
            </a:r>
            <a:r>
              <a:rPr lang="nb-NO" sz="1600" i="1" dirty="0"/>
              <a:t>Kreftforeningen</a:t>
            </a:r>
            <a:endParaRPr lang="nb-NO" sz="1600" dirty="0"/>
          </a:p>
          <a:p>
            <a:endParaRPr lang="en-US" sz="1600" b="1" dirty="0"/>
          </a:p>
          <a:p>
            <a:r>
              <a:rPr lang="nb-NO" sz="1600" b="1" dirty="0"/>
              <a:t>Verv:</a:t>
            </a:r>
            <a:endParaRPr lang="nb-NO" sz="1600" dirty="0"/>
          </a:p>
          <a:p>
            <a:r>
              <a:rPr lang="nb-NO" sz="1600" dirty="0"/>
              <a:t>Leder, Landsstyret		Kirkens SOS i Norge</a:t>
            </a:r>
          </a:p>
          <a:p>
            <a:r>
              <a:rPr lang="en-US" sz="1600" dirty="0" err="1"/>
              <a:t>Styreleder</a:t>
            </a:r>
            <a:r>
              <a:rPr lang="en-US" sz="1600" dirty="0"/>
              <a:t> 		</a:t>
            </a:r>
            <a:r>
              <a:rPr lang="en-US" sz="1600" dirty="0" err="1"/>
              <a:t>Stiftelsen</a:t>
            </a:r>
            <a:r>
              <a:rPr lang="en-US" sz="1600" dirty="0"/>
              <a:t> </a:t>
            </a:r>
            <a:r>
              <a:rPr lang="en-US" sz="1600" dirty="0" err="1"/>
              <a:t>Krokeide</a:t>
            </a:r>
            <a:endParaRPr lang="nb-NO" sz="1600" dirty="0"/>
          </a:p>
          <a:p>
            <a:r>
              <a:rPr lang="en-US" sz="1600" dirty="0" err="1"/>
              <a:t>Styreleder</a:t>
            </a:r>
            <a:r>
              <a:rPr lang="en-US" sz="1600" dirty="0"/>
              <a:t>		</a:t>
            </a:r>
            <a:r>
              <a:rPr lang="en-US" sz="1600" dirty="0" err="1"/>
              <a:t>Stiftelsen</a:t>
            </a:r>
            <a:r>
              <a:rPr lang="en-US" sz="1600" dirty="0"/>
              <a:t> Basic4Living</a:t>
            </a:r>
            <a:endParaRPr lang="nb-NO" sz="1600" dirty="0"/>
          </a:p>
          <a:p>
            <a:r>
              <a:rPr lang="nb-NO" sz="1600" dirty="0"/>
              <a:t>Styreleder		Feiring videregående skole AS</a:t>
            </a:r>
          </a:p>
          <a:p>
            <a:r>
              <a:rPr lang="nb-NO" sz="1600" dirty="0"/>
              <a:t>Styreleder	 	Krokeide videregående skole AS</a:t>
            </a:r>
          </a:p>
          <a:p>
            <a:r>
              <a:rPr lang="nb-NO" sz="1600" dirty="0"/>
              <a:t>Styreleder		Sport Norge AS</a:t>
            </a:r>
          </a:p>
          <a:p>
            <a:pPr lvl="0"/>
            <a:r>
              <a:rPr lang="nb-NO" sz="1600" dirty="0"/>
              <a:t>Styreleder 		</a:t>
            </a:r>
            <a:r>
              <a:rPr lang="nb-NO" sz="1600" dirty="0" err="1"/>
              <a:t>Playpass</a:t>
            </a:r>
            <a:r>
              <a:rPr lang="nb-NO" sz="1600" dirty="0"/>
              <a:t> Norge AS</a:t>
            </a:r>
          </a:p>
          <a:p>
            <a:pPr lvl="0"/>
            <a:r>
              <a:rPr lang="nb-NO" sz="1600" dirty="0"/>
              <a:t>Styreleder		Norges Innsamlingsråd</a:t>
            </a:r>
          </a:p>
          <a:p>
            <a:r>
              <a:rPr lang="nb-NO" sz="1600" dirty="0"/>
              <a:t>Nestleder			</a:t>
            </a:r>
            <a:r>
              <a:rPr lang="nb-NO" sz="1600" dirty="0" err="1"/>
              <a:t>Stiftelsesfo</a:t>
            </a:r>
            <a:r>
              <a:rPr lang="en-US" sz="1600" dirty="0" err="1"/>
              <a:t>reningen</a:t>
            </a:r>
            <a:r>
              <a:rPr lang="en-US" sz="1600" dirty="0"/>
              <a:t> i Norge</a:t>
            </a:r>
            <a:endParaRPr lang="nb-NO" sz="1600" dirty="0"/>
          </a:p>
          <a:p>
            <a:r>
              <a:rPr lang="en-US" sz="1600" dirty="0" err="1"/>
              <a:t>Styremedlem</a:t>
            </a:r>
            <a:r>
              <a:rPr lang="en-US" sz="1600" dirty="0"/>
              <a:t>		</a:t>
            </a:r>
            <a:r>
              <a:rPr lang="en-US" sz="1600" dirty="0" err="1"/>
              <a:t>Stiftelsen</a:t>
            </a:r>
            <a:r>
              <a:rPr lang="en-US" sz="1600" dirty="0"/>
              <a:t> </a:t>
            </a:r>
            <a:r>
              <a:rPr lang="en-US" sz="1600" dirty="0" err="1"/>
              <a:t>Helse</a:t>
            </a:r>
            <a:r>
              <a:rPr lang="en-US" sz="1600" dirty="0"/>
              <a:t> og </a:t>
            </a:r>
            <a:r>
              <a:rPr lang="en-US" sz="1600" dirty="0" err="1"/>
              <a:t>Rehabilitering</a:t>
            </a:r>
            <a:r>
              <a:rPr lang="en-US" sz="1600" dirty="0"/>
              <a:t> </a:t>
            </a:r>
          </a:p>
          <a:p>
            <a:r>
              <a:rPr lang="en-US" sz="1600" dirty="0" err="1"/>
              <a:t>Styremedlem</a:t>
            </a:r>
            <a:r>
              <a:rPr lang="en-US" sz="1600" dirty="0"/>
              <a:t>		</a:t>
            </a:r>
            <a:r>
              <a:rPr lang="en-US" sz="1600" dirty="0" err="1"/>
              <a:t>Regnskogfondet</a:t>
            </a:r>
            <a:r>
              <a:rPr lang="nb-NO" sz="1600" dirty="0"/>
              <a:t>	</a:t>
            </a:r>
          </a:p>
          <a:p>
            <a:r>
              <a:rPr lang="en-US" sz="1600" dirty="0" err="1"/>
              <a:t>Styremedlem</a:t>
            </a:r>
            <a:r>
              <a:rPr lang="en-US" sz="1600" dirty="0"/>
              <a:t>		Alfred Berg </a:t>
            </a:r>
            <a:r>
              <a:rPr lang="en-US" sz="1600" dirty="0" err="1"/>
              <a:t>Humanfond</a:t>
            </a:r>
            <a:endParaRPr lang="en-US" sz="1600" dirty="0"/>
          </a:p>
          <a:p>
            <a:r>
              <a:rPr lang="en-US" sz="1600" dirty="0" err="1"/>
              <a:t>Styremedlem</a:t>
            </a:r>
            <a:r>
              <a:rPr lang="en-US" sz="1600" dirty="0"/>
              <a:t>		</a:t>
            </a:r>
            <a:r>
              <a:rPr lang="en-US" sz="1600" dirty="0" err="1"/>
              <a:t>Innsamlingskontrollen</a:t>
            </a:r>
            <a:endParaRPr lang="nb-NO" sz="1600" dirty="0"/>
          </a:p>
          <a:p>
            <a:r>
              <a:rPr lang="nb-NO" sz="1600" dirty="0"/>
              <a:t>Medlem			Bedriftsforsamlingen, Oslo Sporveier AS</a:t>
            </a:r>
            <a:endParaRPr lang="nb-NO" sz="1600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90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ett linje 5"/>
          <p:cNvCxnSpPr/>
          <p:nvPr/>
        </p:nvCxnSpPr>
        <p:spPr>
          <a:xfrm>
            <a:off x="1000125" y="857250"/>
            <a:ext cx="7715250" cy="0"/>
          </a:xfrm>
          <a:prstGeom prst="line">
            <a:avLst/>
          </a:prstGeom>
          <a:ln w="38100">
            <a:solidFill>
              <a:srgbClr val="0095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TekstSylinder 7"/>
          <p:cNvSpPr txBox="1">
            <a:spLocks noChangeArrowheads="1"/>
          </p:cNvSpPr>
          <p:nvPr/>
        </p:nvSpPr>
        <p:spPr bwMode="auto">
          <a:xfrm>
            <a:off x="928688" y="285750"/>
            <a:ext cx="77866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nb-NO" sz="2800" b="1" dirty="0">
                <a:solidFill>
                  <a:srgbClr val="1F497D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MEDLEM VS. LEDER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1000125" y="1268760"/>
            <a:ext cx="810751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nb-NO" b="1" dirty="0"/>
              <a:t>Motivasjon for medlemskap: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nb-NO" dirty="0"/>
              <a:t>Et fellesskap for å dele erfaringer, «gleder og sorger»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nb-NO" dirty="0"/>
              <a:t>Et sted å møte mennesker i tilsvarende livssituasjon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nb-NO" dirty="0"/>
              <a:t>Et sted å hente hjelp, støtte for eget liv og utfordringer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nb-NO" dirty="0"/>
              <a:t>Et sted for å lære og hente gode råd</a:t>
            </a:r>
          </a:p>
          <a:p>
            <a:pPr eaLnBrk="0" hangingPunct="0"/>
            <a:endParaRPr lang="nb-NO" dirty="0"/>
          </a:p>
          <a:p>
            <a:pPr eaLnBrk="0" hangingPunct="0"/>
            <a:endParaRPr lang="nb-NO" dirty="0"/>
          </a:p>
          <a:p>
            <a:pPr eaLnBrk="0" hangingPunct="0"/>
            <a:r>
              <a:rPr lang="nb-NO" b="1" dirty="0"/>
              <a:t>Motivasjon for lederskap: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nb-NO" dirty="0"/>
              <a:t>Bidra til å styrke kampen for bedre rettigheter og vilkår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nb-NO" dirty="0"/>
              <a:t>Bidra til å bedre «synliggjøre» behov og muligheter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nb-NO" dirty="0"/>
              <a:t>Ta ansvar for din del av «stafetten»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nb-NO" dirty="0"/>
              <a:t>Gjøre en ekstra innsats for saken og fellesskap – for en periode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endParaRPr lang="nb-NO" dirty="0"/>
          </a:p>
        </p:txBody>
      </p:sp>
      <p:sp>
        <p:nvSpPr>
          <p:cNvPr id="3" name="TekstSylinder 2"/>
          <p:cNvSpPr txBox="1"/>
          <p:nvPr/>
        </p:nvSpPr>
        <p:spPr>
          <a:xfrm>
            <a:off x="2264383" y="1700808"/>
            <a:ext cx="2808312" cy="646331"/>
          </a:xfrm>
          <a:prstGeom prst="rect">
            <a:avLst/>
          </a:prstGeom>
          <a:noFill/>
          <a:scene3d>
            <a:camera prst="orthographicFront">
              <a:rot lat="0" lon="0" rev="12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nb-NO" sz="3600" b="1" dirty="0">
                <a:solidFill>
                  <a:srgbClr val="FF0000"/>
                </a:solidFill>
              </a:rPr>
              <a:t>MEG SELV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1979712" y="3429000"/>
            <a:ext cx="3854426" cy="1200329"/>
          </a:xfrm>
          <a:prstGeom prst="rect">
            <a:avLst/>
          </a:prstGeom>
          <a:noFill/>
          <a:scene3d>
            <a:camera prst="orthographicFront">
              <a:rot lat="0" lon="0" rev="12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nb-NO" sz="3600" b="1" dirty="0">
                <a:solidFill>
                  <a:srgbClr val="FF0000"/>
                </a:solidFill>
              </a:rPr>
              <a:t>OSS</a:t>
            </a:r>
          </a:p>
          <a:p>
            <a:pPr algn="ctr"/>
            <a:r>
              <a:rPr lang="nb-NO" sz="3600" b="1" dirty="0">
                <a:solidFill>
                  <a:srgbClr val="FF0000"/>
                </a:solidFill>
              </a:rPr>
              <a:t>FELLESSKAPET</a:t>
            </a:r>
          </a:p>
        </p:txBody>
      </p:sp>
    </p:spTree>
    <p:extLst>
      <p:ext uri="{BB962C8B-B14F-4D97-AF65-F5344CB8AC3E}">
        <p14:creationId xmlns:p14="http://schemas.microsoft.com/office/powerpoint/2010/main" val="258834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ett linje 5"/>
          <p:cNvCxnSpPr/>
          <p:nvPr/>
        </p:nvCxnSpPr>
        <p:spPr>
          <a:xfrm>
            <a:off x="1000125" y="857250"/>
            <a:ext cx="7715250" cy="0"/>
          </a:xfrm>
          <a:prstGeom prst="line">
            <a:avLst/>
          </a:prstGeom>
          <a:ln w="38100">
            <a:solidFill>
              <a:srgbClr val="0095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TekstSylinder 7"/>
          <p:cNvSpPr txBox="1">
            <a:spLocks noChangeArrowheads="1"/>
          </p:cNvSpPr>
          <p:nvPr/>
        </p:nvSpPr>
        <p:spPr bwMode="auto">
          <a:xfrm>
            <a:off x="928688" y="285750"/>
            <a:ext cx="77866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nb-NO" sz="2800" b="1" dirty="0">
                <a:solidFill>
                  <a:srgbClr val="1F497D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MEDLEM VS. LEDER (2)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1000125" y="1268760"/>
            <a:ext cx="810751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nb-NO" b="1" dirty="0"/>
              <a:t>Medlem: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nb-NO" dirty="0"/>
              <a:t>Du har lov til primært å ha et «egoistisk» fokus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nb-NO" dirty="0"/>
              <a:t>Du er med primært for din og dines egen del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nb-NO" dirty="0"/>
              <a:t>Dine erfaringer og opplevelser er viktige for de andre medlemmene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nb-NO" dirty="0"/>
              <a:t>Det er greit at du har fokuset «</a:t>
            </a:r>
            <a:r>
              <a:rPr lang="nb-NO" dirty="0" err="1"/>
              <a:t>what’s</a:t>
            </a:r>
            <a:r>
              <a:rPr lang="nb-NO" dirty="0"/>
              <a:t> in it for </a:t>
            </a:r>
            <a:r>
              <a:rPr lang="nb-NO" dirty="0" err="1"/>
              <a:t>me</a:t>
            </a:r>
            <a:r>
              <a:rPr lang="nb-NO" dirty="0"/>
              <a:t>»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nb-NO" dirty="0"/>
              <a:t>Du er i din rett til å stå på og aldri gi deg…!</a:t>
            </a:r>
          </a:p>
          <a:p>
            <a:pPr eaLnBrk="0" hangingPunct="0"/>
            <a:endParaRPr lang="nb-NO" dirty="0"/>
          </a:p>
          <a:p>
            <a:pPr eaLnBrk="0" hangingPunct="0"/>
            <a:r>
              <a:rPr lang="nb-NO" b="1" dirty="0"/>
              <a:t>Leder: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nb-NO" dirty="0"/>
              <a:t>Du er der for «oss», for fellesskapet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nb-NO" dirty="0"/>
              <a:t>Du er valgt til å ivareta fellesskapets anliggender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nb-NO" dirty="0"/>
              <a:t>Egne, personlige anliggender MÅ legges igjen utenfor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nb-NO" dirty="0"/>
              <a:t>Egne erfaringer må kun brukes som referanse – aldri noe mer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nb-NO" dirty="0"/>
              <a:t>Flertallsvedtak MÅ respekteres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nb-NO" dirty="0"/>
              <a:t>Stadige omkamper er uakseptabelt og ødeleggende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nb-NO" dirty="0"/>
              <a:t>Kontinuerlig habilitetsvurdering er viktig</a:t>
            </a:r>
          </a:p>
        </p:txBody>
      </p:sp>
    </p:spTree>
    <p:extLst>
      <p:ext uri="{BB962C8B-B14F-4D97-AF65-F5344CB8AC3E}">
        <p14:creationId xmlns:p14="http://schemas.microsoft.com/office/powerpoint/2010/main" val="826886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ett linje 5"/>
          <p:cNvCxnSpPr/>
          <p:nvPr/>
        </p:nvCxnSpPr>
        <p:spPr>
          <a:xfrm>
            <a:off x="1000125" y="857250"/>
            <a:ext cx="7715250" cy="0"/>
          </a:xfrm>
          <a:prstGeom prst="line">
            <a:avLst/>
          </a:prstGeom>
          <a:ln w="38100">
            <a:solidFill>
              <a:srgbClr val="0095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TekstSylinder 7"/>
          <p:cNvSpPr txBox="1">
            <a:spLocks noChangeArrowheads="1"/>
          </p:cNvSpPr>
          <p:nvPr/>
        </p:nvSpPr>
        <p:spPr bwMode="auto">
          <a:xfrm>
            <a:off x="928688" y="285750"/>
            <a:ext cx="77866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nb-NO" sz="2800" b="1" dirty="0">
                <a:solidFill>
                  <a:srgbClr val="1F497D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STYRETS ARBEID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942623" y="1196752"/>
            <a:ext cx="6756593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nb-NO" sz="24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DE VIKTIGSTE OPPGAVENE FOR ET STYRE:</a:t>
            </a:r>
            <a:br>
              <a:rPr lang="nb-NO" sz="24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6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(et arbeidende styre uten noen administrasjon og daglig leder)</a:t>
            </a:r>
          </a:p>
          <a:p>
            <a:pPr eaLnBrk="0" hangingPunct="0"/>
            <a:endParaRPr lang="nb-NO" sz="2400" b="1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eaLnBrk="0" hangingPunct="0">
              <a:buFont typeface="+mj-lt"/>
              <a:buAutoNum type="arabicPeriod"/>
            </a:pP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Forvalte ansvaret som vedtektene beskriver</a:t>
            </a:r>
          </a:p>
          <a:p>
            <a:pPr marL="457200" indent="-457200" eaLnBrk="0" hangingPunct="0">
              <a:buFont typeface="+mj-lt"/>
              <a:buAutoNum type="arabicPeriod"/>
            </a:pP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Utarbeide strategier for virksomheter</a:t>
            </a:r>
          </a:p>
          <a:p>
            <a:pPr marL="457200" indent="-457200" eaLnBrk="0" hangingPunct="0">
              <a:buFont typeface="+mj-lt"/>
              <a:buAutoNum type="arabicPeriod"/>
            </a:pP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Utarbeide aktivitetsplan</a:t>
            </a:r>
          </a:p>
          <a:p>
            <a:pPr marL="457200" indent="-457200" eaLnBrk="0" hangingPunct="0">
              <a:buFont typeface="+mj-lt"/>
              <a:buAutoNum type="arabicPeriod"/>
            </a:pP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Forestå økonomistyring</a:t>
            </a:r>
          </a:p>
          <a:p>
            <a:pPr marL="457200" indent="-457200" eaLnBrk="0" hangingPunct="0">
              <a:buFont typeface="+mj-lt"/>
              <a:buAutoNum type="arabicPeriod"/>
            </a:pP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Forestå konkret gjennomføring av tiltak</a:t>
            </a:r>
            <a:br>
              <a:rPr lang="nb-NO" sz="24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b-NO" sz="24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b-NO" sz="2400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40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ett linje 5"/>
          <p:cNvCxnSpPr/>
          <p:nvPr/>
        </p:nvCxnSpPr>
        <p:spPr>
          <a:xfrm>
            <a:off x="1000125" y="857250"/>
            <a:ext cx="7715250" cy="0"/>
          </a:xfrm>
          <a:prstGeom prst="line">
            <a:avLst/>
          </a:prstGeom>
          <a:ln w="38100">
            <a:solidFill>
              <a:srgbClr val="0095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TekstSylinder 7"/>
          <p:cNvSpPr txBox="1">
            <a:spLocks noChangeArrowheads="1"/>
          </p:cNvSpPr>
          <p:nvPr/>
        </p:nvSpPr>
        <p:spPr bwMode="auto">
          <a:xfrm>
            <a:off x="928688" y="285750"/>
            <a:ext cx="77866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nb-NO" sz="2800" b="1" dirty="0">
                <a:solidFill>
                  <a:srgbClr val="1F497D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STYRETS ARBEID (2)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942623" y="1196752"/>
            <a:ext cx="669093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nb-NO" sz="24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FØR NOE SOM HELST ANNET:</a:t>
            </a:r>
            <a:br>
              <a:rPr lang="nb-NO" sz="24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b-NO" sz="2400" b="1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Hva finnes av vedtekter, strategidokumenter, 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lovverk og retningslinjer for arbeidet vårt?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b-NO" sz="2400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44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ett linje 5"/>
          <p:cNvCxnSpPr/>
          <p:nvPr/>
        </p:nvCxnSpPr>
        <p:spPr>
          <a:xfrm>
            <a:off x="1000125" y="857250"/>
            <a:ext cx="7715250" cy="0"/>
          </a:xfrm>
          <a:prstGeom prst="line">
            <a:avLst/>
          </a:prstGeom>
          <a:ln w="38100">
            <a:solidFill>
              <a:srgbClr val="0095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TekstSylinder 7"/>
          <p:cNvSpPr txBox="1">
            <a:spLocks noChangeArrowheads="1"/>
          </p:cNvSpPr>
          <p:nvPr/>
        </p:nvSpPr>
        <p:spPr bwMode="auto">
          <a:xfrm>
            <a:off x="928688" y="285750"/>
            <a:ext cx="77866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nb-NO" sz="2800" b="1" dirty="0">
                <a:solidFill>
                  <a:srgbClr val="1F497D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STYRETS ARBEID (3)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942623" y="1196752"/>
            <a:ext cx="7662675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nb-NO" sz="24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STYRETS ANSVAR I FORHOLD TIL</a:t>
            </a:r>
            <a:br>
              <a:rPr lang="nb-NO" sz="24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STRATEGI OG MÅL:</a:t>
            </a:r>
            <a:br>
              <a:rPr lang="nb-NO" sz="24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b-NO" sz="2400" b="1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eaLnBrk="0" hangingPunct="0">
              <a:buFont typeface="+mj-lt"/>
              <a:buAutoNum type="arabicPeriod"/>
            </a:pPr>
            <a:r>
              <a:rPr lang="nb-NO" sz="24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Strategiarbeidet</a:t>
            </a:r>
            <a:br>
              <a:rPr lang="nb-NO" sz="24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Dette handler primært om </a:t>
            </a:r>
            <a:r>
              <a:rPr lang="nb-NO" sz="2400" u="sng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«hvor skal vi?»</a:t>
            </a:r>
          </a:p>
          <a:p>
            <a:pPr eaLnBrk="0" hangingPunct="0"/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	Hva sier: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	- Vedtektene om dette?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	- Visjonene om målet?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	- og hvor tror vi målet er?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b-NO" sz="2400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nb-NO" sz="24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Målarbeidet/Aktivitetsplan</a:t>
            </a:r>
            <a:br>
              <a:rPr lang="nb-NO" sz="24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   Dette handler primært om </a:t>
            </a:r>
            <a:r>
              <a:rPr lang="nb-NO" sz="2400" u="sng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«hvordan kommer vi dit?»</a:t>
            </a:r>
            <a:br>
              <a:rPr lang="nb-NO" sz="2400" u="sng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   Viktig å være konkret på mål, tid og økonomi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b-NO" sz="2400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68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ett linje 5"/>
          <p:cNvCxnSpPr/>
          <p:nvPr/>
        </p:nvCxnSpPr>
        <p:spPr>
          <a:xfrm>
            <a:off x="1000125" y="857250"/>
            <a:ext cx="7715250" cy="0"/>
          </a:xfrm>
          <a:prstGeom prst="line">
            <a:avLst/>
          </a:prstGeom>
          <a:ln w="38100">
            <a:solidFill>
              <a:srgbClr val="0095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TekstSylinder 7"/>
          <p:cNvSpPr txBox="1">
            <a:spLocks noChangeArrowheads="1"/>
          </p:cNvSpPr>
          <p:nvPr/>
        </p:nvSpPr>
        <p:spPr bwMode="auto">
          <a:xfrm>
            <a:off x="928688" y="285750"/>
            <a:ext cx="77866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nb-NO" sz="2800" b="1" dirty="0">
                <a:solidFill>
                  <a:srgbClr val="1F497D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STYRETS ARBEID (4)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971600" y="879634"/>
            <a:ext cx="7635424" cy="60016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nb-NO" sz="24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STYRETS ANSVAR I FORHOLD TIL</a:t>
            </a:r>
            <a:br>
              <a:rPr lang="nb-NO" sz="24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ØKONOMI:</a:t>
            </a:r>
            <a:br>
              <a:rPr lang="nb-NO" sz="2400" b="1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b-NO" sz="2400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eaLnBrk="0" hangingPunct="0">
              <a:buFont typeface="+mj-lt"/>
              <a:buAutoNum type="arabicPeriod"/>
            </a:pP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Styret har ansvaret. Det hele og fulle ansvaret!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Styrets medlemmer er personlig ansvarlige.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b-NO" sz="2400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eaLnBrk="0" hangingPunct="0">
              <a:buFont typeface="+mj-lt"/>
              <a:buAutoNum type="arabicPeriod"/>
            </a:pP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En sunn økonomi forutsetter kontinuerlig oppfølging,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styring og om nødvendig: rask reaksjon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b-NO" sz="2400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eaLnBrk="0" hangingPunct="0">
              <a:buFont typeface="+mj-lt"/>
              <a:buAutoNum type="arabicPeriod"/>
            </a:pP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Det mest kritiske for økonomien er: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- Kontroll med likviditeten / kontantstrømmen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- Pålitelige økonomirapporter / avviksrapporter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- Faste kostnader med lang / kort horisont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- De viktigste inntektskildene / fakturarutinene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- Generelt god og kontinuerlig oversikt</a:t>
            </a:r>
            <a:b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400" dirty="0"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- Alle i styret MÅ forstå bildet / situasjonen</a:t>
            </a:r>
          </a:p>
        </p:txBody>
      </p:sp>
    </p:spTree>
    <p:extLst>
      <p:ext uri="{BB962C8B-B14F-4D97-AF65-F5344CB8AC3E}">
        <p14:creationId xmlns:p14="http://schemas.microsoft.com/office/powerpoint/2010/main" val="320200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sentasjon5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E6F83EA433FA446894EF72E4B4D6432" ma:contentTypeVersion="6" ma:contentTypeDescription="Opprett et nytt dokument." ma:contentTypeScope="" ma:versionID="89a9b60bd05eaec98919da04d922184a">
  <xsd:schema xmlns:xsd="http://www.w3.org/2001/XMLSchema" xmlns:xs="http://www.w3.org/2001/XMLSchema" xmlns:p="http://schemas.microsoft.com/office/2006/metadata/properties" xmlns:ns2="03b1ce42-9d93-4dee-87db-cddd7a532754" xmlns:ns3="a236ad03-2ad6-437f-80b4-8d6594590e6a" targetNamespace="http://schemas.microsoft.com/office/2006/metadata/properties" ma:root="true" ma:fieldsID="f86765b48a604f478cf24ddb7732e2a0" ns2:_="" ns3:_="">
    <xsd:import namespace="03b1ce42-9d93-4dee-87db-cddd7a532754"/>
    <xsd:import namespace="a236ad03-2ad6-437f-80b4-8d6594590e6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b1ce42-9d93-4dee-87db-cddd7a53275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Sist delt etter bruke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Sist delt etter klokkeslett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6ad03-2ad6-437f-80b4-8d6594590e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975D6AE-6FD4-42AE-9094-A35304784B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b1ce42-9d93-4dee-87db-cddd7a532754"/>
    <ds:schemaRef ds:uri="a236ad03-2ad6-437f-80b4-8d6594590e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A7393E-6D7F-4E22-9BA4-3A829D9328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ED21B0-0DCF-4F5F-AD10-6DDF880078C4}">
  <ds:schemaRefs>
    <ds:schemaRef ds:uri="http://purl.org/dc/dcmitype/"/>
    <ds:schemaRef ds:uri="http://schemas.microsoft.com/office/2006/metadata/properties"/>
    <ds:schemaRef ds:uri="http://purl.org/dc/elements/1.1/"/>
    <ds:schemaRef ds:uri="http://schemas.microsoft.com/office/2006/documentManagement/types"/>
    <ds:schemaRef ds:uri="03b1ce42-9d93-4dee-87db-cddd7a532754"/>
    <ds:schemaRef ds:uri="a236ad03-2ad6-437f-80b4-8d6594590e6a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Presentasjon_folk</Template>
  <TotalTime>160</TotalTime>
  <Words>484</Words>
  <Application>Microsoft Office PowerPoint</Application>
  <PresentationFormat>Skjermfremvisning (4:3)</PresentationFormat>
  <Paragraphs>167</Paragraphs>
  <Slides>18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Presentasjon5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Norges Astma- og Allergiforbund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Bo Alexander Gleditsch</dc:creator>
  <cp:lastModifiedBy>Tove Wahlstrøm</cp:lastModifiedBy>
  <cp:revision>92</cp:revision>
  <cp:lastPrinted>2017-09-21T09:17:45Z</cp:lastPrinted>
  <dcterms:created xsi:type="dcterms:W3CDTF">2013-08-02T12:09:45Z</dcterms:created>
  <dcterms:modified xsi:type="dcterms:W3CDTF">2017-09-23T14:33:30Z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0x010100FE6F83EA433FA446894EF72E4B4D6432</vt:lpwstr>
  </property>
</Properties>
</file>